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mp3" ContentType="audio/mpe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6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6" r:id="rId17"/>
    <p:sldId id="285" r:id="rId18"/>
    <p:sldId id="288" r:id="rId19"/>
    <p:sldId id="289" r:id="rId20"/>
    <p:sldId id="290" r:id="rId21"/>
    <p:sldId id="292" r:id="rId22"/>
    <p:sldId id="293" r:id="rId23"/>
    <p:sldId id="294" r:id="rId24"/>
    <p:sldId id="305" r:id="rId25"/>
    <p:sldId id="300" r:id="rId26"/>
    <p:sldId id="306" r:id="rId27"/>
    <p:sldId id="296" r:id="rId28"/>
    <p:sldId id="307" r:id="rId29"/>
    <p:sldId id="311" r:id="rId30"/>
    <p:sldId id="308" r:id="rId31"/>
    <p:sldId id="298" r:id="rId32"/>
    <p:sldId id="309" r:id="rId33"/>
    <p:sldId id="299" r:id="rId34"/>
    <p:sldId id="310" r:id="rId35"/>
    <p:sldId id="301" r:id="rId36"/>
    <p:sldId id="302" r:id="rId37"/>
    <p:sldId id="260" r:id="rId38"/>
    <p:sldId id="304" r:id="rId39"/>
    <p:sldId id="274" r:id="rId40"/>
    <p:sldId id="269" r:id="rId41"/>
    <p:sldId id="272" r:id="rId42"/>
    <p:sldId id="303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5" Type="http://schemas.openxmlformats.org/officeDocument/2006/relationships/image" Target="../media/image17.png"/><Relationship Id="rId4" Type="http://schemas.microsoft.com/office/2007/relationships/media" Target="../media/media1.mp3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5" Type="http://schemas.openxmlformats.org/officeDocument/2006/relationships/image" Target="../media/image17.png"/><Relationship Id="rId4" Type="http://schemas.microsoft.com/office/2007/relationships/media" Target="../media/media2.mp3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5" Type="http://schemas.openxmlformats.org/officeDocument/2006/relationships/image" Target="../media/image20.png"/><Relationship Id="rId4" Type="http://schemas.microsoft.com/office/2007/relationships/media" Target="../media/media3.mp3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4" Type="http://schemas.openxmlformats.org/officeDocument/2006/relationships/image" Target="../media/image2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5" Type="http://schemas.openxmlformats.org/officeDocument/2006/relationships/image" Target="../media/image17.png"/><Relationship Id="rId4" Type="http://schemas.microsoft.com/office/2007/relationships/media" Target="../media/media4.mp3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4" Type="http://schemas.openxmlformats.org/officeDocument/2006/relationships/image" Target="../media/image1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2" Type="http://schemas.openxmlformats.org/officeDocument/2006/relationships/slideLayout" Target="../slideLayouts/slideLayout6.xml"/><Relationship Id="rId1" Type="http://schemas.openxmlformats.org/officeDocument/2006/relationships/video" Target="NULL" TargetMode="External"/><Relationship Id="rId4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media" Target="../media/media8.mp3"/><Relationship Id="rId2" Type="http://schemas.openxmlformats.org/officeDocument/2006/relationships/slideLayout" Target="../slideLayouts/slideLayout6.xml"/><Relationship Id="rId1" Type="http://schemas.openxmlformats.org/officeDocument/2006/relationships/video" Target="NULL" TargetMode="External"/><Relationship Id="rId4" Type="http://schemas.openxmlformats.org/officeDocument/2006/relationships/image" Target="../media/image1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9.mp3"/><Relationship Id="rId2" Type="http://schemas.openxmlformats.org/officeDocument/2006/relationships/slideLayout" Target="../slideLayouts/slideLayout6.xml"/><Relationship Id="rId1" Type="http://schemas.openxmlformats.org/officeDocument/2006/relationships/video" Target="NULL" TargetMode="External"/><Relationship Id="rId4" Type="http://schemas.openxmlformats.org/officeDocument/2006/relationships/image" Target="../media/image1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2" Type="http://schemas.openxmlformats.org/officeDocument/2006/relationships/slideLayout" Target="../slideLayouts/slideLayout6.xml"/><Relationship Id="rId1" Type="http://schemas.openxmlformats.org/officeDocument/2006/relationships/video" Target="NULL" TargetMode="External"/><Relationship Id="rId4" Type="http://schemas.openxmlformats.org/officeDocument/2006/relationships/image" Target="../media/image1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infourok.ru/-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Пользователь\Рабочий стол\старшая группа\Мастер-класс по ИКТ\1876435_prezentaciya-po-informatike-fon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357299"/>
            <a:ext cx="7815290" cy="1714511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77761439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2706209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81491887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63" y="-1098"/>
            <a:ext cx="9145463" cy="6859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628424666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" y="-25796"/>
            <a:ext cx="9178395" cy="6883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75388326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71860382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428604"/>
            <a:ext cx="82358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«</a:t>
            </a:r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Угадай голос </a:t>
            </a:r>
          </a:p>
          <a:p>
            <a:pPr algn="ctr"/>
            <a:r>
              <a:rPr lang="ru-RU" sz="4800" b="1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животного</a:t>
            </a:r>
            <a:r>
              <a:rPr lang="ru-RU" sz="4000" b="1" dirty="0" smtClean="0">
                <a:solidFill>
                  <a:schemeClr val="accent6">
                    <a:lumMod val="50000"/>
                  </a:schemeClr>
                </a:solidFill>
                <a:latin typeface="Monotype Corsiva" panose="03010101010201010101" pitchFamily="66" charset="0"/>
              </a:rPr>
              <a:t>»</a:t>
            </a:r>
            <a:endParaRPr lang="ru-RU" sz="4000" b="1" dirty="0">
              <a:solidFill>
                <a:schemeClr val="accent6">
                  <a:lumMod val="50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6146" name="Picture 2" descr="https://pristor.ru/wp-content/uploads/2020/04/%D0%9B%D0%B5%D1%81%D0%BD%D1%8B%D0%B5-%D0%B6%D0%B8%D0%B2%D0%BE%D1%82%D0%BD%D1%8B%D0%B5-%D1%84%D0%BE%D1%82%D0%BE-%D0%B4%D0%BB%D1%8F-%D0%B4%D0%B5%D1%82%D0%B5%D0%B9-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1928802"/>
            <a:ext cx="7273945" cy="45005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3735669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8397" y="1944210"/>
            <a:ext cx="39061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 Black" panose="020B0A04020102020204" pitchFamily="34" charset="0"/>
              </a:rPr>
              <a:t>•На овчарку он похож. </a:t>
            </a:r>
            <a:br>
              <a:rPr lang="ru-RU" b="1" dirty="0">
                <a:latin typeface="Arial Black" panose="020B0A04020102020204" pitchFamily="34" charset="0"/>
              </a:rPr>
            </a:br>
            <a:r>
              <a:rPr lang="ru-RU" b="1" dirty="0">
                <a:latin typeface="Arial Black" panose="020B0A04020102020204" pitchFamily="34" charset="0"/>
              </a:rPr>
              <a:t>Что ни зуб – то острый нож! </a:t>
            </a:r>
            <a:br>
              <a:rPr lang="ru-RU" b="1" dirty="0">
                <a:latin typeface="Arial Black" panose="020B0A04020102020204" pitchFamily="34" charset="0"/>
              </a:rPr>
            </a:br>
            <a:r>
              <a:rPr lang="ru-RU" b="1" dirty="0">
                <a:latin typeface="Arial Black" panose="020B0A04020102020204" pitchFamily="34" charset="0"/>
              </a:rPr>
              <a:t>Он бежит, оскалив пасть, </a:t>
            </a:r>
            <a:br>
              <a:rPr lang="ru-RU" b="1" dirty="0">
                <a:latin typeface="Arial Black" panose="020B0A04020102020204" pitchFamily="34" charset="0"/>
              </a:rPr>
            </a:br>
            <a:r>
              <a:rPr lang="ru-RU" b="1" dirty="0">
                <a:latin typeface="Arial Black" panose="020B0A04020102020204" pitchFamily="34" charset="0"/>
              </a:rPr>
              <a:t>На овцу готов напасть.</a:t>
            </a:r>
          </a:p>
        </p:txBody>
      </p:sp>
      <p:pic>
        <p:nvPicPr>
          <p:cNvPr id="6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478" y="202424"/>
            <a:ext cx="5532350" cy="64544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volk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21404" y="62276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7111753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42032" y="1517904"/>
            <a:ext cx="45811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Вперевалку зверь идет </a:t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По малину и по мед. </a:t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Любит сладкое он очень. </a:t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А когда приходит осень, </a:t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Лезет в яму до весны, </a:t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Где он спит и видит сны.</a:t>
            </a:r>
          </a:p>
        </p:txBody>
      </p:sp>
      <p:pic>
        <p:nvPicPr>
          <p:cNvPr id="5" name="Picture 2" descr="ÐÐ°ÑÑÐ¸Ð½ÐºÐ¸ Ð¿Ð¾ Ð·Ð°Ð¿ÑÐ¾ÑÑ Ð¼ÐµÐ´Ð²ÐµÐ´Ñ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" y="404664"/>
            <a:ext cx="9143881" cy="54863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медведь (2)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251520" y="57332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24865800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40280" y="2185416"/>
            <a:ext cx="50657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 Black" panose="020B0A04020102020204" pitchFamily="34" charset="0"/>
              </a:rPr>
              <a:t>Хозяйки леса разные</a:t>
            </a:r>
            <a:br>
              <a:rPr lang="ru-RU" sz="2400" dirty="0">
                <a:latin typeface="Arial Black" panose="020B0A04020102020204" pitchFamily="34" charset="0"/>
              </a:rPr>
            </a:br>
            <a:r>
              <a:rPr lang="ru-RU" sz="2400" dirty="0">
                <a:latin typeface="Arial Black" panose="020B0A04020102020204" pitchFamily="34" charset="0"/>
              </a:rPr>
              <a:t>Рыжие и красные,</a:t>
            </a:r>
            <a:br>
              <a:rPr lang="ru-RU" sz="2400" dirty="0">
                <a:latin typeface="Arial Black" panose="020B0A04020102020204" pitchFamily="34" charset="0"/>
              </a:rPr>
            </a:br>
            <a:r>
              <a:rPr lang="ru-RU" sz="2400" dirty="0">
                <a:latin typeface="Arial Black" panose="020B0A04020102020204" pitchFamily="34" charset="0"/>
              </a:rPr>
              <a:t>Чёрные и серые -</a:t>
            </a:r>
            <a:br>
              <a:rPr lang="ru-RU" sz="2400" dirty="0">
                <a:latin typeface="Arial Black" panose="020B0A04020102020204" pitchFamily="34" charset="0"/>
              </a:rPr>
            </a:br>
            <a:r>
              <a:rPr lang="ru-RU" sz="2400" dirty="0">
                <a:latin typeface="Arial Black" panose="020B0A04020102020204" pitchFamily="34" charset="0"/>
              </a:rPr>
              <a:t>Хозяюшки умелые.</a:t>
            </a:r>
            <a:br>
              <a:rPr lang="ru-RU" sz="2400" dirty="0">
                <a:latin typeface="Arial Black" panose="020B0A04020102020204" pitchFamily="34" charset="0"/>
              </a:rPr>
            </a:br>
            <a:r>
              <a:rPr lang="ru-RU" sz="2400" dirty="0">
                <a:latin typeface="Arial Black" panose="020B0A04020102020204" pitchFamily="34" charset="0"/>
              </a:rPr>
              <a:t>Прыгают по веткам</a:t>
            </a:r>
            <a:br>
              <a:rPr lang="ru-RU" sz="2400" dirty="0">
                <a:latin typeface="Arial Black" panose="020B0A04020102020204" pitchFamily="34" charset="0"/>
              </a:rPr>
            </a:br>
            <a:r>
              <a:rPr lang="ru-RU" sz="2400" dirty="0">
                <a:latin typeface="Arial Black" panose="020B0A04020102020204" pitchFamily="34" charset="0"/>
              </a:rPr>
              <a:t>Нравятся деткам</a:t>
            </a:r>
            <a:br>
              <a:rPr lang="ru-RU" sz="2400" dirty="0">
                <a:latin typeface="Arial Black" panose="020B0A04020102020204" pitchFamily="34" charset="0"/>
              </a:rPr>
            </a:br>
            <a:r>
              <a:rPr lang="ru-RU" sz="2400" dirty="0">
                <a:latin typeface="Arial Black" panose="020B0A04020102020204" pitchFamily="34" charset="0"/>
              </a:rPr>
              <a:t>И не зная спешки</a:t>
            </a:r>
            <a:br>
              <a:rPr lang="ru-RU" sz="2400" dirty="0">
                <a:latin typeface="Arial Black" panose="020B0A04020102020204" pitchFamily="34" charset="0"/>
              </a:rPr>
            </a:br>
            <a:r>
              <a:rPr lang="ru-RU" sz="2400" dirty="0">
                <a:latin typeface="Arial Black" panose="020B0A04020102020204" pitchFamily="34" charset="0"/>
              </a:rPr>
              <a:t>Щёлкают орешки.</a:t>
            </a:r>
          </a:p>
        </p:txBody>
      </p:sp>
      <p:pic>
        <p:nvPicPr>
          <p:cNvPr id="5" name="Picture 2" descr="ÐÐ°ÑÑÐ¸Ð½ÐºÐ¸ Ð¿Ð¾ Ð·Ð°Ð¿ÑÐ¾ÑÑ Ð±ÐµÐ»ÐºÐ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56" y="44624"/>
            <a:ext cx="9012939" cy="66022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белка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 flipH="1" flipV="1">
            <a:off x="468244" y="5733256"/>
            <a:ext cx="790953" cy="79095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78843440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4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Пользователь\Рабочий стол\старшая группа\Мастер-класс по ИКТ\1799134_prezentaciya-po-informatike-fon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62" y="-5080"/>
            <a:ext cx="9137237" cy="686308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«Если сегодня мы будем учить так,</a:t>
            </a:r>
          </a:p>
          <a:p>
            <a:pPr algn="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как учили вчера, мы украдем </a:t>
            </a:r>
          </a:p>
          <a:p>
            <a:pPr algn="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 наших детей завтра»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говорил Джон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Дьюи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американский педагог и философ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Documents and Settings\Пользователь\Рабочий стол\старшая группа\Мастер-класс по ИКТ\girls_and_computer_vector_5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571876"/>
            <a:ext cx="3333750" cy="26289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лиса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/>
              </p:ext>
            </p:extLst>
          </p:nvPr>
        </p:nvPicPr>
        <p:blipFill>
          <a:blip r:embed="rId3" cstate="print"/>
          <a:stretch>
            <a:fillRect/>
          </a:stretch>
        </p:blipFill>
        <p:spPr>
          <a:xfrm>
            <a:off x="196247" y="381442"/>
            <a:ext cx="609600" cy="6096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10540" y="1766655"/>
            <a:ext cx="52555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latin typeface="Arial Black" panose="020B0A04020102020204" pitchFamily="34" charset="0"/>
              </a:rPr>
              <a:t>Не любит семечки из шишек,</a:t>
            </a:r>
            <a:br>
              <a:rPr lang="ru-RU" sz="2000" dirty="0">
                <a:latin typeface="Arial Black" panose="020B0A04020102020204" pitchFamily="34" charset="0"/>
              </a:rPr>
            </a:br>
            <a:r>
              <a:rPr lang="ru-RU" sz="2000" dirty="0">
                <a:latin typeface="Arial Black" panose="020B0A04020102020204" pitchFamily="34" charset="0"/>
              </a:rPr>
              <a:t>А ловит бедных серых мышек.</a:t>
            </a:r>
            <a:br>
              <a:rPr lang="ru-RU" sz="2000" dirty="0">
                <a:latin typeface="Arial Black" panose="020B0A04020102020204" pitchFamily="34" charset="0"/>
              </a:rPr>
            </a:br>
            <a:r>
              <a:rPr lang="ru-RU" sz="2000" dirty="0">
                <a:latin typeface="Arial Black" panose="020B0A04020102020204" pitchFamily="34" charset="0"/>
              </a:rPr>
              <a:t>Среди зверей она – краса!</a:t>
            </a:r>
            <a:br>
              <a:rPr lang="ru-RU" sz="2000" dirty="0">
                <a:latin typeface="Arial Black" panose="020B0A04020102020204" pitchFamily="34" charset="0"/>
              </a:rPr>
            </a:br>
            <a:r>
              <a:rPr lang="ru-RU" sz="2000" dirty="0">
                <a:latin typeface="Arial Black" panose="020B0A04020102020204" pitchFamily="34" charset="0"/>
              </a:rPr>
              <a:t>Плутовка рыжая…</a:t>
            </a:r>
          </a:p>
        </p:txBody>
      </p:sp>
      <p:pic>
        <p:nvPicPr>
          <p:cNvPr id="5" name="Picture 2" descr="ÐÐ°ÑÑÐ¸Ð½ÐºÐ¸ Ð¿Ð¾ Ð·Ð°Ð¿ÑÐ¾ÑÑ Ð»Ð¸ÑÐ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87" y="381442"/>
            <a:ext cx="9149787" cy="60998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01680906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5304" y="1737360"/>
            <a:ext cx="42428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Не боится волка</a:t>
            </a:r>
            <a:b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Маленькая кроха.</a:t>
            </a:r>
            <a:b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Острые иголки</a:t>
            </a:r>
            <a:b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0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>Защитят надолго</a:t>
            </a:r>
          </a:p>
        </p:txBody>
      </p:sp>
      <p:pic>
        <p:nvPicPr>
          <p:cNvPr id="5" name="Picture 2" descr="ÐÐ°ÑÑÐ¸Ð½ÐºÐ¸ Ð¿Ð¾ Ð·Ð°Ð¿ÑÐ¾ÑÑ ÑÐ¶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08113"/>
            <a:ext cx="8757658" cy="49218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ежик.mp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4">
                  <p14:trim st="5716.0152"/>
                </p14:media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395536" y="60212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43891555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9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i.pinimg.com/originals/a2/02/81/a20281f3c897b53249cdd7d06edf40c6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2357430"/>
            <a:ext cx="4500594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0" y="0"/>
            <a:ext cx="9144000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8000" i="1" dirty="0" smtClean="0">
                <a:solidFill>
                  <a:srgbClr val="FF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80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Молодцы!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ds05.infourok.ru/uploads/ex/0b34/00016ac3-494f9b99/img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9316" y="0"/>
            <a:ext cx="9182262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amolety_0475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18571848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s://avatars.mds.yandex.net/get-zen_doc/128694/pub_5baba01973b94800aa7f8f47_5baba0d073b94800aa7f8f59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144000" cy="664371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вук - поезда (www.hotplayer.ru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41845859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s://regnum.ru/uploads/pictures/news/2019/01/15/regnum_picture_1547531693401330_normal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XXX - звук мотоцикла (www.hotplayer.ru)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18406065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niversalmotors.ru/1200x1200/upload/galleries/shop/3/shop_items/main/5/4/1/item_541430/gallery_16596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642918"/>
            <a:ext cx="8274077" cy="561258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Пользователь\Рабочий стол\старшая группа\Мастер-класс по ИКТ\1799134_prezentaciya-po-informatike-fon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62" y="-5080"/>
            <a:ext cx="9137237" cy="686308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же такое ИКТ?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Documents and Settings\Пользователь\Рабочий стол\старшая группа\Мастер-класс по ИКТ\vopro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92" y="3500438"/>
            <a:ext cx="2279296" cy="2271699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rolley-bus-and-city-bus_zydblhvd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14744026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0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s://avatars.mds.yandex.net/get-zen_doc/4078437/pub_601919248414c340c687aee9_6030d917bd729c71d18b5fb9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z_uk-tram_ay-1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62985007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AutoShape 2" descr="https://www.oblgazeta.ru/media/filer_public/64/fd/64fd2063-fa71-4b9e-a13a-b6205cb4dbbf/d1f197fe-ad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084" name="AutoShape 4" descr="https://www.oblgazeta.ru/media/filer_public/64/fd/64fd2063-fa71-4b9e-a13a-b6205cb4dbbf/d1f197fe-ad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6086" name="Picture 6" descr="https://avatars.mds.yandex.net/get-zen_doc/3403845/pub_5efc816848862438650b2809_5efc9a3cfe11531cb4a8b511/scale_12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44000" cy="6572272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eatr-z_uki-korabelnye-gudki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="" xmlns:p14="http://schemas.microsoft.com/office/powerpoint/2010/main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96338718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20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https://www.nastol.com.ua/download.php?img=201611/1920x1080/nastol.com.ua-1958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0042"/>
            <a:ext cx="9144000" cy="585791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i="1" dirty="0" smtClean="0">
                <a:solidFill>
                  <a:srgbClr val="FF0000"/>
                </a:solidFill>
              </a:rPr>
              <a:t>Отлично, молодцы!</a:t>
            </a:r>
            <a:endParaRPr lang="ru-RU" sz="5400" i="1" dirty="0">
              <a:solidFill>
                <a:srgbClr val="FF0000"/>
              </a:solidFill>
            </a:endParaRPr>
          </a:p>
        </p:txBody>
      </p:sp>
      <p:sp>
        <p:nvSpPr>
          <p:cNvPr id="49154" name="AutoShape 2" descr="https://www.pngitem.com/pimgs/m/505-5058911_love-emoji-emojis-yellow-heart-amarillo-corazon-love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156" name="AutoShape 4" descr="https://www.pngitem.com/pimgs/m/505-5058911_love-emoji-emojis-yellow-heart-amarillo-corazon-love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9157" name="Picture 5" descr="png-transparent-emoji-love-heart-sticker-emoticon-emoji-love-emoticon-love-heart-smile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928802"/>
            <a:ext cx="4357718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Пользователь\Рабочий стол\старшая группа\Мастер-класс по ИКТ\1799134_prezentaciya-po-informatike-fon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62" y="-5080"/>
            <a:ext cx="9137237" cy="686308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Средства информационно-коммуникативных технологий:</a:t>
            </a:r>
            <a:endParaRPr lang="ru-RU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Компьютер</a:t>
            </a:r>
          </a:p>
          <a:p>
            <a:pPr lvl="0" algn="ctr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Мультимедийный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проектор</a:t>
            </a:r>
          </a:p>
          <a:p>
            <a:pPr lvl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Принтер, сканер.</a:t>
            </a:r>
          </a:p>
          <a:p>
            <a:pPr lvl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DVD плейер</a:t>
            </a:r>
          </a:p>
          <a:p>
            <a:pPr lvl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Телевизор</a:t>
            </a:r>
          </a:p>
          <a:p>
            <a:pPr lvl="0" algn="ctr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Флэш-карты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Электронные доски</a:t>
            </a:r>
          </a:p>
          <a:p>
            <a:pPr lvl="0"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Музыкальный центр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122" name="Picture 2" descr="C:\Documents and Settings\Пользователь\Рабочий стол\старшая группа\Мастер-класс по ИКТ\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643050"/>
            <a:ext cx="1214165" cy="823898"/>
          </a:xfrm>
          <a:prstGeom prst="rect">
            <a:avLst/>
          </a:prstGeom>
          <a:noFill/>
        </p:spPr>
      </p:pic>
      <p:pic>
        <p:nvPicPr>
          <p:cNvPr id="5124" name="Picture 4" descr="C:\Documents and Settings\Пользователь\Рабочий стол\старшая группа\Мастер-класс по ИКТ\в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429000"/>
            <a:ext cx="1240818" cy="1023917"/>
          </a:xfrm>
          <a:prstGeom prst="rect">
            <a:avLst/>
          </a:prstGeom>
          <a:noFill/>
        </p:spPr>
      </p:pic>
      <p:pic>
        <p:nvPicPr>
          <p:cNvPr id="5125" name="Picture 5" descr="C:\Documents and Settings\Пользователь\Рабочий стол\старшая группа\Мастер-класс по ИКТ\г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58082" y="1714488"/>
            <a:ext cx="1464444" cy="976296"/>
          </a:xfrm>
          <a:prstGeom prst="rect">
            <a:avLst/>
          </a:prstGeom>
          <a:noFill/>
        </p:spPr>
      </p:pic>
      <p:pic>
        <p:nvPicPr>
          <p:cNvPr id="5127" name="Picture 7" descr="C:\Documents and Settings\Пользователь\Рабочий стол\старшая группа\Мастер-класс по ИКТ\е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4348" y="5429264"/>
            <a:ext cx="833420" cy="833420"/>
          </a:xfrm>
          <a:prstGeom prst="rect">
            <a:avLst/>
          </a:prstGeom>
          <a:noFill/>
        </p:spPr>
      </p:pic>
      <p:pic>
        <p:nvPicPr>
          <p:cNvPr id="5128" name="Picture 8" descr="C:\Documents and Settings\Пользователь\Рабочий стол\старшая группа\Мастер-класс по ИКТ\ж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58082" y="4500570"/>
            <a:ext cx="1571636" cy="157163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819894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Пользователь\Рабочий стол\старшая группа\Мастер-класс по ИКТ\1799134_prezentaciya-po-informatike-fon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62" y="-5080"/>
            <a:ext cx="9137237" cy="686308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Полезные сайты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http://www.maam.ru/ - «МААМ», международный образовательный портал, учебные материалы для детского сада,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http://dohcolonoc.ru - «Дошколенок», сайт для воспитателей детских садов,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http://pochemu4ka.ru – «Почемучка», сайт для детей и их родителей, 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http://doshvozrast.ru - «Дошкольный возраст», сайт для детского сада.</a:t>
            </a:r>
          </a:p>
          <a:p>
            <a:pPr>
              <a:buNone/>
            </a:pPr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https://infourok.ru</a:t>
            </a:r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/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3"/>
              </a:rPr>
              <a:t>-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Инфоурок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»- Ведущий образовательный портал России</a:t>
            </a: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Пользователь\Рабочий стол\старшая группа\Мастер-класс по ИКТ\1799134_prezentaciya-po-informatike-fon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62" y="-5080"/>
            <a:ext cx="9137237" cy="686308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ИКТ</a:t>
            </a:r>
            <a:endParaRPr lang="ru-RU" b="1" u="sng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Информация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совокупность каких – либо данных, знаний. </a:t>
            </a:r>
          </a:p>
          <a:p>
            <a:pPr algn="just">
              <a:buNone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Коммуникация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путь сообщения, форма связи, акт общения, сообщение информации одним лицом другому или ряду лиц. </a:t>
            </a:r>
          </a:p>
          <a:p>
            <a:pPr algn="just">
              <a:buNone/>
            </a:pP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Технология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совокупность методов и инструментов для достижения желаемого результата, метод преобразования данного в необходимое.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ocuments and Settings\Пользователь\Рабочий стол\старшая группа\Мастер-класс по ИКТ\1799134_prezentaciya-po-informatike-fon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5080"/>
            <a:ext cx="9137237" cy="686308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Бесспорно, что в современном образовании компьютер не решает всех проблем, он остается всего лишь многофункциональным техническим средством обучения. Использование информационных технологий в образовании дает возможность существенно обогатить, качественно обновить воспитательно-образовательный процесс в ДОУ и повысить его эффективность. 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Documents and Settings\Пользователь\Рабочий стол\старшая группа\Мастер-класс по ИКТ\shutterstock_1015581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9475" y="0"/>
            <a:ext cx="9296099" cy="685800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Благодарю за внимание и хочу пожелать, чтобы компьютер для вас стал лучшим помощником при работе с детьми и родителями!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XVMwhCNEDe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428604"/>
            <a:ext cx="6786610" cy="6120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Пользователь\Рабочий стол\старшая группа\Мастер-класс по ИКТ\1799134_prezentaciya-po-informatike-fon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62" y="-5080"/>
            <a:ext cx="9137237" cy="686308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Области применения ИКТ педагогами ДОУ</a:t>
            </a:r>
            <a:r>
              <a:rPr lang="ru-RU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Ведение документации.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Методическая работа, повышение квалификации педагога.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Работа с родителями.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Воспитательно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образовательный процесс</a:t>
            </a:r>
            <a:r>
              <a:rPr lang="ru-RU" dirty="0" smtClean="0"/>
              <a:t> </a:t>
            </a:r>
          </a:p>
          <a:p>
            <a:pPr>
              <a:buNone/>
            </a:pP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1028" name="Picture 4" descr="C:\Documents and Settings\Пользователь\Рабочий стол\старшая группа\Мастер-класс по ИКТ\kvitan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6357948" y="4489413"/>
            <a:ext cx="2000265" cy="1970705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Пользователь\Рабочий стол\старшая группа\Мастер-класс по ИКТ\1799134_prezentaciya-po-informatike-fon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62" y="-5080"/>
            <a:ext cx="9137237" cy="686308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Преимущества использования ИКТ в образовательном процессе: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 позволяют увеличить на занятии количество иллюстративного материала;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 использование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мультимедийных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презентаций;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 одновременно используется графическая, текстовая, аудиовизуальная информация, (например, воспроизведение звуков животных; звуков природы, работу транспорта и т. д.);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• возможен показ динамических процессов (физкультминутки, пальчиковая гимнастика, гимнастика для глаз);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335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3796318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" y="-99392"/>
            <a:ext cx="9141881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29046301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" y="1588"/>
            <a:ext cx="9141882" cy="685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31059376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562</TotalTime>
  <Words>310</Words>
  <Application>Microsoft Office PowerPoint</Application>
  <PresentationFormat>Экран (4:3)</PresentationFormat>
  <Paragraphs>49</Paragraphs>
  <Slides>42</Slides>
  <Notes>0</Notes>
  <HiddenSlides>0</HiddenSlides>
  <MMClips>11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Тема Office</vt:lpstr>
      <vt:lpstr>Слайд 1</vt:lpstr>
      <vt:lpstr>Слайд 2</vt:lpstr>
      <vt:lpstr>Слайд 3</vt:lpstr>
      <vt:lpstr>ИКТ</vt:lpstr>
      <vt:lpstr>Области применения ИКТ педагогами ДОУ  </vt:lpstr>
      <vt:lpstr>Преимущества использования ИКТ в образовательном процессе: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Отлично, молодцы!</vt:lpstr>
      <vt:lpstr>Средства информационно-коммуникативных технологий:</vt:lpstr>
      <vt:lpstr>Слайд 38</vt:lpstr>
      <vt:lpstr> Полезные сайты </vt:lpstr>
      <vt:lpstr>Слайд 40</vt:lpstr>
      <vt:lpstr>Слайд 41</vt:lpstr>
      <vt:lpstr>Слайд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Администратор</cp:lastModifiedBy>
  <cp:revision>73</cp:revision>
  <dcterms:modified xsi:type="dcterms:W3CDTF">2021-11-15T16:37:46Z</dcterms:modified>
</cp:coreProperties>
</file>